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63" r:id="rId6"/>
    <p:sldId id="364" r:id="rId7"/>
    <p:sldId id="368" r:id="rId8"/>
    <p:sldId id="367" r:id="rId9"/>
    <p:sldId id="372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22" autoAdjust="0"/>
    <p:restoredTop sz="94626" autoAdjust="0"/>
  </p:normalViewPr>
  <p:slideViewPr>
    <p:cSldViewPr snapToGrid="0">
      <p:cViewPr varScale="1">
        <p:scale>
          <a:sx n="121" d="100"/>
          <a:sy n="121" d="100"/>
        </p:scale>
        <p:origin x="1152" y="1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321068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SA2#157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Berlin – May 2023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Document Ref.</a:t>
            </a:r>
            <a:r>
              <a:rPr lang="sv-SE" altLang="en-US" sz="1200" b="1" dirty="0">
                <a:latin typeface="Arial "/>
              </a:rPr>
              <a:t>&gt;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2678906"/>
            <a:ext cx="7886700" cy="1500187"/>
          </a:xfrm>
        </p:spPr>
        <p:txBody>
          <a:bodyPr/>
          <a:lstStyle/>
          <a:p>
            <a:pPr eaLnBrk="1" hangingPunct="1"/>
            <a:r>
              <a:rPr lang="en-GB" altLang="en-US" dirty="0"/>
              <a:t>XRM Rel-19 Topics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625565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CableLabs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Limitations with XRM R18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43739"/>
            <a:ext cx="10515600" cy="4351338"/>
          </a:xfrm>
        </p:spPr>
        <p:txBody>
          <a:bodyPr/>
          <a:lstStyle/>
          <a:p>
            <a:r>
              <a:rPr lang="en-US" altLang="en-US" sz="2400" dirty="0"/>
              <a:t>The study focused on using NR as access technology, specific enhancements to other access types were not studied</a:t>
            </a:r>
          </a:p>
          <a:p>
            <a:endParaRPr lang="en-US" altLang="en-US" sz="2400" dirty="0"/>
          </a:p>
          <a:p>
            <a:r>
              <a:rPr lang="en-US" altLang="en-US" sz="2400" dirty="0"/>
              <a:t>Rel-18 assumed XRM traffic over single-access PDU session only</a:t>
            </a:r>
          </a:p>
          <a:p>
            <a:endParaRPr lang="en-US" altLang="en-US" sz="2400" dirty="0"/>
          </a:p>
          <a:p>
            <a:r>
              <a:rPr lang="en-US" altLang="en-US" sz="2400" dirty="0"/>
              <a:t>As part of conclusions for KI#4 and KI#5, it was assumed that the RTP/SRTP header and/or payload necessary for the identification of PDU Set Information is not encrypted. However, if QUIC is used as transport, upper-layer headers &amp; payload will get encrypted. Other media transport methods also not considered.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68" y="436125"/>
            <a:ext cx="10515600" cy="1325563"/>
          </a:xfrm>
        </p:spPr>
        <p:txBody>
          <a:bodyPr/>
          <a:lstStyle/>
          <a:p>
            <a:r>
              <a:rPr lang="en-GB" altLang="en-US" dirty="0"/>
              <a:t>Potential Key Issue #1: Other Access Types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70537"/>
            <a:ext cx="10515600" cy="4351338"/>
          </a:xfrm>
        </p:spPr>
        <p:txBody>
          <a:bodyPr/>
          <a:lstStyle/>
          <a:p>
            <a:r>
              <a:rPr lang="en-US" altLang="en-US" dirty="0"/>
              <a:t>XRM support via non-3GPP accesses (trusted, untrusted, wireline)</a:t>
            </a:r>
          </a:p>
          <a:p>
            <a:pPr lvl="1"/>
            <a:r>
              <a:rPr lang="en-US" altLang="en-US" dirty="0"/>
              <a:t>Support current congestion level information exposure from non-3GPP access</a:t>
            </a:r>
          </a:p>
          <a:p>
            <a:pPr lvl="2"/>
            <a:r>
              <a:rPr lang="en-US" altLang="en-US" dirty="0"/>
              <a:t>ECN marking for the purpose of L4S over non-3GPP access</a:t>
            </a:r>
          </a:p>
          <a:p>
            <a:pPr lvl="2"/>
            <a:r>
              <a:rPr lang="en-US" altLang="en-US" dirty="0"/>
              <a:t>API-based exposure of congestion level information of non-3GPP access towards AF</a:t>
            </a:r>
          </a:p>
          <a:p>
            <a:pPr lvl="2"/>
            <a:r>
              <a:rPr lang="en-US" altLang="en-US" dirty="0"/>
              <a:t>Support of PDU Set based QoS handling over non-3GPP access?</a:t>
            </a:r>
          </a:p>
          <a:p>
            <a:r>
              <a:rPr lang="en-US" altLang="en-US" dirty="0"/>
              <a:t>SA1 Rel-19 metaverse requirements</a:t>
            </a:r>
          </a:p>
          <a:p>
            <a:pPr lvl="1"/>
            <a:r>
              <a:rPr lang="en-US" altLang="en-US" dirty="0"/>
              <a:t>Support means to expose additional network performance information (e.g., bitrate, latency) per UE for non-3GPP access to an authorized 3rd party application </a:t>
            </a:r>
            <a:r>
              <a:rPr lang="en-US" altLang="en-US" sz="2200" dirty="0"/>
              <a:t>[</a:t>
            </a:r>
            <a:r>
              <a:rPr lang="en-US" altLang="en-US" sz="2200" i="1" dirty="0"/>
              <a:t>SA1 TR 22.856 - Use case 5.25</a:t>
            </a:r>
            <a:r>
              <a:rPr lang="en-US" altLang="en-US" sz="2200" dirty="0"/>
              <a:t>]</a:t>
            </a:r>
          </a:p>
          <a:p>
            <a:pPr lvl="2"/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60A9BF-CD88-1A54-124E-B4F6CE4B7F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805" y="436377"/>
            <a:ext cx="10515600" cy="1325563"/>
          </a:xfrm>
        </p:spPr>
        <p:txBody>
          <a:bodyPr/>
          <a:lstStyle/>
          <a:p>
            <a:r>
              <a:rPr lang="en-GB" altLang="en-US" dirty="0"/>
              <a:t>Potential Key Issue #2: Multi-Access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4E913-7E92-FEF9-21BA-CC07E8541E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15633"/>
            <a:ext cx="10515600" cy="4351338"/>
          </a:xfrm>
        </p:spPr>
        <p:txBody>
          <a:bodyPr/>
          <a:lstStyle/>
          <a:p>
            <a:r>
              <a:rPr lang="en-US" altLang="en-US" dirty="0"/>
              <a:t>Support synchronization of XRM traffic routed or steered over 3GPP and non-3GPP access networks </a:t>
            </a:r>
            <a:r>
              <a:rPr lang="en-US" altLang="en-US" sz="2400" dirty="0"/>
              <a:t>[</a:t>
            </a:r>
            <a:r>
              <a:rPr lang="en-US" altLang="en-US" sz="2400" i="1" dirty="0"/>
              <a:t>SA1 TR 22.856 - Use case 5.25</a:t>
            </a:r>
            <a:r>
              <a:rPr lang="en-US" altLang="en-US" sz="2400" dirty="0"/>
              <a:t>]</a:t>
            </a:r>
            <a:endParaRPr lang="en-US" altLang="en-US" sz="2200" dirty="0"/>
          </a:p>
          <a:p>
            <a:pPr lvl="1"/>
            <a:r>
              <a:rPr lang="en-US" altLang="en-US" dirty="0"/>
              <a:t>Support MA-PDU for a single XRM session</a:t>
            </a:r>
          </a:p>
          <a:p>
            <a:pPr lvl="2"/>
            <a:r>
              <a:rPr lang="en-US" altLang="en-US" dirty="0"/>
              <a:t>Steer/switch from one access to other based on access performance</a:t>
            </a:r>
          </a:p>
          <a:p>
            <a:pPr lvl="1"/>
            <a:r>
              <a:rPr lang="en-US" altLang="en-US" dirty="0"/>
              <a:t>Impact of multi-path protocols (MPTCP/MPQUIC) over end-to-end congestion control (L4S)</a:t>
            </a:r>
          </a:p>
          <a:p>
            <a:endParaRPr lang="en-US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41730168-B61A-AB1C-E7F8-96BCADB3D6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4056" y="4266445"/>
            <a:ext cx="6367943" cy="2142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512781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38C6C94-4EB7-4EB9-968B-66FC1A3DF477}"/>
              </a:ext>
            </a:extLst>
          </p:cNvPr>
          <p:cNvSpPr/>
          <p:nvPr/>
        </p:nvSpPr>
        <p:spPr>
          <a:xfrm>
            <a:off x="8835146" y="6114904"/>
            <a:ext cx="2741066" cy="3066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930" y="305747"/>
            <a:ext cx="10515600" cy="1325563"/>
          </a:xfrm>
        </p:spPr>
        <p:txBody>
          <a:bodyPr/>
          <a:lstStyle/>
          <a:p>
            <a:r>
              <a:rPr lang="en-GB" altLang="en-US" dirty="0"/>
              <a:t>Potential Key Issue #3: Various transport</a:t>
            </a:r>
            <a:br>
              <a:rPr lang="en-GB" altLang="en-US" dirty="0"/>
            </a:br>
            <a:r>
              <a:rPr lang="en-GB" altLang="en-US" dirty="0"/>
              <a:t>and media layers</a:t>
            </a:r>
          </a:p>
        </p:txBody>
      </p:sp>
      <p:graphicFrame>
        <p:nvGraphicFramePr>
          <p:cNvPr id="49" name="Table 49">
            <a:extLst>
              <a:ext uri="{FF2B5EF4-FFF2-40B4-BE49-F238E27FC236}">
                <a16:creationId xmlns:a16="http://schemas.microsoft.com/office/drawing/2014/main" id="{B426BEB9-EEE6-41C2-B450-197C7588CA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3413691"/>
              </p:ext>
            </p:extLst>
          </p:nvPr>
        </p:nvGraphicFramePr>
        <p:xfrm>
          <a:off x="420610" y="2526233"/>
          <a:ext cx="11155602" cy="35661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18534">
                  <a:extLst>
                    <a:ext uri="{9D8B030D-6E8A-4147-A177-3AD203B41FA5}">
                      <a16:colId xmlns:a16="http://schemas.microsoft.com/office/drawing/2014/main" val="188056857"/>
                    </a:ext>
                  </a:extLst>
                </a:gridCol>
                <a:gridCol w="3718534">
                  <a:extLst>
                    <a:ext uri="{9D8B030D-6E8A-4147-A177-3AD203B41FA5}">
                      <a16:colId xmlns:a16="http://schemas.microsoft.com/office/drawing/2014/main" val="1457879006"/>
                    </a:ext>
                  </a:extLst>
                </a:gridCol>
                <a:gridCol w="3718534">
                  <a:extLst>
                    <a:ext uri="{9D8B030D-6E8A-4147-A177-3AD203B41FA5}">
                      <a16:colId xmlns:a16="http://schemas.microsoft.com/office/drawing/2014/main" val="927856847"/>
                    </a:ext>
                  </a:extLst>
                </a:gridCol>
              </a:tblGrid>
              <a:tr h="308998">
                <a:tc>
                  <a:txBody>
                    <a:bodyPr/>
                    <a:lstStyle/>
                    <a:p>
                      <a:pPr algn="l"/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0" algn="l"/>
                      <a:r>
                        <a:rPr lang="en-US" sz="2000" dirty="0"/>
                        <a:t>PDU Set handling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0" algn="l"/>
                      <a:r>
                        <a:rPr lang="en-US" sz="2000" dirty="0"/>
                        <a:t>L4S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8581852"/>
                  </a:ext>
                </a:extLst>
              </a:tr>
              <a:tr h="278933"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RTP over UDP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0" algn="l">
                        <a:lnSpc>
                          <a:spcPct val="100000"/>
                        </a:lnSpc>
                      </a:pPr>
                      <a:r>
                        <a:rPr lang="en-US" sz="2000" dirty="0"/>
                        <a:t>Rel-18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0" algn="l">
                        <a:lnSpc>
                          <a:spcPct val="100000"/>
                        </a:lnSpc>
                      </a:pPr>
                      <a:r>
                        <a:rPr lang="en-US" sz="2000" dirty="0"/>
                        <a:t>Rel-18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2767062"/>
                  </a:ext>
                </a:extLst>
              </a:tr>
              <a:tr h="278933"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SRTP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0" algn="l">
                        <a:lnSpc>
                          <a:spcPct val="100000"/>
                        </a:lnSpc>
                      </a:pPr>
                      <a:r>
                        <a:rPr lang="en-US" sz="2000" dirty="0"/>
                        <a:t>Rel-18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0" algn="l">
                        <a:lnSpc>
                          <a:spcPct val="100000"/>
                        </a:lnSpc>
                      </a:pPr>
                      <a:r>
                        <a:rPr lang="en-US" sz="2000" dirty="0"/>
                        <a:t>Rel-18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5719637"/>
                  </a:ext>
                </a:extLst>
              </a:tr>
              <a:tr h="278933"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RTP over QUIC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0" algn="l">
                        <a:lnSpc>
                          <a:spcPct val="100000"/>
                        </a:lnSpc>
                      </a:pPr>
                      <a:r>
                        <a:rPr lang="en-US" sz="2000" dirty="0"/>
                        <a:t>Rel-19*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0" algn="l">
                        <a:lnSpc>
                          <a:spcPct val="100000"/>
                        </a:lnSpc>
                      </a:pPr>
                      <a:r>
                        <a:rPr lang="en-US" sz="2000" dirty="0"/>
                        <a:t>Rel-19*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985264"/>
                  </a:ext>
                </a:extLst>
              </a:tr>
              <a:tr h="27893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QUIC (e.g. ,QUIC Prague)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0" algn="l">
                        <a:lnSpc>
                          <a:spcPct val="100000"/>
                        </a:lnSpc>
                      </a:pPr>
                      <a:r>
                        <a:rPr lang="en-US" sz="2000" dirty="0"/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0" algn="l">
                        <a:lnSpc>
                          <a:spcPct val="100000"/>
                        </a:lnSpc>
                      </a:pPr>
                      <a:r>
                        <a:rPr lang="en-US" sz="2000" dirty="0"/>
                        <a:t>Rel-18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0088401"/>
                  </a:ext>
                </a:extLst>
              </a:tr>
              <a:tr h="278933"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TCP (e.g., TCP Prague)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0" algn="l">
                        <a:lnSpc>
                          <a:spcPct val="100000"/>
                        </a:lnSpc>
                      </a:pPr>
                      <a:r>
                        <a:rPr lang="en-US" sz="2000" dirty="0"/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0" algn="l">
                        <a:lnSpc>
                          <a:spcPct val="100000"/>
                        </a:lnSpc>
                      </a:pPr>
                      <a:r>
                        <a:rPr lang="en-US" sz="2000" dirty="0"/>
                        <a:t>Rel-18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3669606"/>
                  </a:ext>
                </a:extLst>
              </a:tr>
              <a:tr h="278933"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MP-TCP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0" algn="l">
                        <a:lnSpc>
                          <a:spcPct val="100000"/>
                        </a:lnSpc>
                      </a:pPr>
                      <a:r>
                        <a:rPr lang="en-US" sz="2000" dirty="0"/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0" algn="l">
                        <a:lnSpc>
                          <a:spcPct val="100000"/>
                        </a:lnSpc>
                      </a:pPr>
                      <a:r>
                        <a:rPr lang="en-US" sz="2000" dirty="0"/>
                        <a:t>Rel-19*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7502580"/>
                  </a:ext>
                </a:extLst>
              </a:tr>
              <a:tr h="278933"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MP-QUIC/MASQUE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0" algn="l">
                        <a:lnSpc>
                          <a:spcPct val="100000"/>
                        </a:lnSpc>
                      </a:pPr>
                      <a:r>
                        <a:rPr lang="en-US" sz="2000" dirty="0"/>
                        <a:t>Rel-19*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0" algn="l">
                        <a:lnSpc>
                          <a:spcPct val="100000"/>
                        </a:lnSpc>
                      </a:pPr>
                      <a:r>
                        <a:rPr lang="en-US" sz="2000" dirty="0"/>
                        <a:t>Rel-19*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7208502"/>
                  </a:ext>
                </a:extLst>
              </a:tr>
              <a:tr h="308998"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HTTP/3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0" algn="l">
                        <a:lnSpc>
                          <a:spcPct val="100000"/>
                        </a:lnSpc>
                      </a:pPr>
                      <a:r>
                        <a:rPr lang="en-US" sz="2000" dirty="0"/>
                        <a:t>Rel-19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0" algn="l">
                        <a:lnSpc>
                          <a:spcPct val="100000"/>
                        </a:lnSpc>
                      </a:pP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1575346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A7E69AD2-0B6F-2BC4-F491-BA62BA365472}"/>
              </a:ext>
            </a:extLst>
          </p:cNvPr>
          <p:cNvSpPr txBox="1"/>
          <p:nvPr/>
        </p:nvSpPr>
        <p:spPr>
          <a:xfrm>
            <a:off x="8823270" y="6137415"/>
            <a:ext cx="28841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* - Associated IETF work not yet complete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98E6AAF-50DE-C8EB-7E95-96190F77AC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559" y="1928836"/>
            <a:ext cx="10703951" cy="478546"/>
          </a:xfrm>
        </p:spPr>
        <p:txBody>
          <a:bodyPr/>
          <a:lstStyle/>
          <a:p>
            <a:r>
              <a:rPr lang="en-US" altLang="en-US" sz="2400" dirty="0"/>
              <a:t>Support of additional transport and media protocols for PDU Set handling and L4S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45598944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itle 3">
            <a:extLst>
              <a:ext uri="{FF2B5EF4-FFF2-40B4-BE49-F238E27FC236}">
                <a16:creationId xmlns:a16="http://schemas.microsoft.com/office/drawing/2014/main" id="{AD0E91B8-683C-8B10-25AA-CFD54F7FA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en-US"/>
              <a:t>Thank you!</a:t>
            </a: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8087</TotalTime>
  <Words>367</Words>
  <Application>Microsoft Macintosh PowerPoint</Application>
  <PresentationFormat>Widescreen</PresentationFormat>
  <Paragraphs>51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Arial </vt:lpstr>
      <vt:lpstr>Calibri</vt:lpstr>
      <vt:lpstr>Calibri Light</vt:lpstr>
      <vt:lpstr>Times New Roman</vt:lpstr>
      <vt:lpstr>Office Theme</vt:lpstr>
      <vt:lpstr>XRM Rel-19 Topics</vt:lpstr>
      <vt:lpstr>Limitations with XRM R18</vt:lpstr>
      <vt:lpstr>Potential Key Issue #1: Other Access Types</vt:lpstr>
      <vt:lpstr>Potential Key Issue #2: Multi-Access</vt:lpstr>
      <vt:lpstr>Potential Key Issue #3: Various transport and media layers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Rahil Gandotra</cp:lastModifiedBy>
  <cp:revision>636</cp:revision>
  <dcterms:created xsi:type="dcterms:W3CDTF">2010-02-05T13:52:04Z</dcterms:created>
  <dcterms:modified xsi:type="dcterms:W3CDTF">2023-05-12T20:00:46Z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